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3" r:id="rId62"/>
    <p:sldId id="31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53" autoAdjust="0"/>
    <p:restoredTop sz="49282" autoAdjust="0"/>
  </p:normalViewPr>
  <p:slideViewPr>
    <p:cSldViewPr snapToGrid="0">
      <p:cViewPr varScale="1">
        <p:scale>
          <a:sx n="23" d="100"/>
          <a:sy n="23" d="100"/>
        </p:scale>
        <p:origin x="1664" y="28"/>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2015-11-04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pPr algn="l"/>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a:t>
            </a:r>
            <a:r>
              <a:rPr lang="en-US" sz="1200" b="0" i="0" kern="120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core</a:t>
            </a:r>
            <a:r>
              <a:rPr lang="en-US" baseline="0" dirty="0" smtClean="0"/>
              <a:t> we </a:t>
            </a:r>
            <a:r>
              <a:rPr lang="en-US" dirty="0" smtClean="0"/>
              <a:t>offer Chef Server as an open source project freely available for anyone to deploy.</a:t>
            </a:r>
            <a:r>
              <a:rPr lang="en-US" baseline="0" dirty="0" smtClean="0"/>
              <a:t> </a:t>
            </a:r>
            <a:r>
              <a:rPr lang="en-US" dirty="0" smtClean="0"/>
              <a:t>We offer support and additional premium</a:t>
            </a:r>
            <a:r>
              <a:rPr lang="en-US" baseline="0" dirty="0" smtClean="0"/>
              <a:t> features. </a:t>
            </a:r>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0" dirty="0" smtClean="0"/>
              <a:t>the</a:t>
            </a:r>
            <a:r>
              <a:rPr lang="en-US" b="0" baseline="0" dirty="0" smtClean="0"/>
              <a:t> Chef website</a:t>
            </a:r>
            <a:r>
              <a:rPr lang="en-US" dirty="0" smtClean="0"/>
              <a:t> and sign up for a Hosted Chef Account.</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Learners that already have an account will login instead of creating an account. The learner's account may be tied to an production organization. The learner can create a new organization with their existing account. If there are still concerns they can create a new login with a unique email address.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a:t>
            </a:r>
            <a:r>
              <a:rPr lang="en-US" baseline="0" dirty="0" smtClean="0"/>
              <a:t> Note: Learners that already have an account will already have an organization. They are welcome to use that organization if it does not have any cookbooks or nodes from previous exercises or from their production systems. It is often easier to have them create a new organization for the purposes of this training. That can be done through the website.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By far the easiest way to get setup with Managed Chef Server is download the Starter Kit. The most important pieces of the starter kit are found in a hidden directory (".chef") which contains the organization key, user key, and organization configuration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starter kit will warn that it will</a:t>
            </a:r>
            <a:r>
              <a:rPr lang="en-US" baseline="0" dirty="0" smtClean="0"/>
              <a:t> reset your organization key and personal key. If this is a new account and new organization this reset is totally fine. If you already have an account or this is an existing organization please understand that you are destroying the existing keys that already exist on a workstation.</a:t>
            </a:r>
            <a:endParaRPr lang="en-US" dirty="0" smtClean="0"/>
          </a:p>
          <a:p>
            <a:endParaRPr lang="en-US" dirty="0" smtClean="0"/>
          </a:p>
          <a:p>
            <a:r>
              <a:rPr lang="en-US" dirty="0" smtClean="0"/>
              <a:t>Instructor</a:t>
            </a:r>
            <a:r>
              <a:rPr lang="en-US" baseline="0" dirty="0" smtClean="0"/>
              <a:t> Note: If the learner already has an account and an organization tied to that account this will reset their personal key and organizational key. This means that the other chef repository that they were previously maintaining will no longer be able to communicate with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how to connect your local workstation to a Chef Server, upload cookbooks to a Chef Server, bootstrap a node, manage a node via a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reason</a:t>
            </a:r>
            <a:r>
              <a:rPr lang="en-US" baseline="0" dirty="0" smtClean="0"/>
              <a:t> that spaces are not suggested is that Ruby tools have a hard time with file paths that contain spaces.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cookbooks that were created during the first modules can be found here. These are not the exact cookbooks that you created but ones that have been completed with additional comments and details added.</a:t>
            </a:r>
          </a:p>
          <a:p>
            <a:endParaRPr lang="en-US" baseline="0" dirty="0" smtClean="0"/>
          </a:p>
          <a:p>
            <a:r>
              <a:rPr lang="en-US" baseline="0" dirty="0" smtClean="0"/>
              <a:t>Instructor Note: A learner may want to use the exact copy of the cookbooks that they developed. You may need to coordinate with the learners on using git or other methods to retrieve those cookbooks from those remote workstations.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may clone the repository or download the zip file. Both of those links can be found in the bottom 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archive, copy the included cookbooks folder and paste it into your chef-repo that you unzipped from the Start Kit.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baseline="0" dirty="0" smtClean="0"/>
          </a:p>
          <a:p>
            <a:r>
              <a:rPr lang="en-US" baseline="0" dirty="0" smtClean="0"/>
              <a:t>Instructor Note: The Starter Kit only contained a starter cookbook that has no value to the learner.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starter kit contains the configuration to reach the Chef Server and your credentials to validate the communicate between your workstation and the Chef Server.</a:t>
            </a:r>
          </a:p>
          <a:p>
            <a:endParaRPr lang="en-US" baseline="0" dirty="0" smtClean="0"/>
          </a:p>
          <a:p>
            <a:r>
              <a:rPr lang="en-US" baseline="0" dirty="0" smtClean="0"/>
              <a:t>To verify the connection with the Chef Server you will need to run commands within the repository you downloaded.</a:t>
            </a:r>
          </a:p>
          <a:p>
            <a:endParaRPr lang="en-US" baseline="0" dirty="0" smtClean="0"/>
          </a:p>
          <a:p>
            <a:r>
              <a:rPr lang="en-US" baseline="0" dirty="0" smtClean="0"/>
              <a:t>Open a terminal or command prompt and navigate to the chef-repo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The important thing is that the result does not contain an error with the configuration or authenticating with the Chef Server. </a:t>
            </a:r>
          </a:p>
          <a:p>
            <a:endParaRPr lang="en-US" dirty="0" smtClean="0"/>
          </a:p>
          <a:p>
            <a:r>
              <a:rPr lang="en-US" dirty="0" smtClean="0"/>
              <a:t>If you receive</a:t>
            </a:r>
            <a:r>
              <a:rPr lang="en-US" baseline="0" dirty="0" smtClean="0"/>
              <a:t> an error ensure that you:</a:t>
            </a:r>
            <a:endParaRPr lang="en-US" dirty="0" smtClean="0"/>
          </a:p>
          <a:p>
            <a:pPr marL="0" indent="0">
              <a:buFont typeface="Arial" panose="020B0604020202020204" pitchFamily="34" charset="0"/>
              <a:buNone/>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typed the command correctly</a:t>
            </a:r>
          </a:p>
          <a:p>
            <a:pPr marL="171450" indent="-171450">
              <a:buFont typeface="Arial" panose="020B0604020202020204" pitchFamily="34" charset="0"/>
              <a:buChar char="•"/>
            </a:pPr>
            <a:r>
              <a:rPr lang="en-US" dirty="0" smtClean="0"/>
              <a:t>executed the command within the chef repository</a:t>
            </a:r>
          </a:p>
          <a:p>
            <a:pPr marL="171450" indent="-171450">
              <a:buFont typeface="Arial" panose="020B0604020202020204" pitchFamily="34" charset="0"/>
              <a:buChar char="•"/>
            </a:pPr>
            <a:r>
              <a:rPr lang="en-US" dirty="0" smtClean="0"/>
              <a:t>are connected to the internet</a:t>
            </a:r>
            <a:r>
              <a:rPr lang="en-US" baseline="0" dirty="0" smtClean="0"/>
              <a:t> and not </a:t>
            </a:r>
            <a:r>
              <a:rPr lang="en-US" dirty="0" smtClean="0"/>
              <a:t>blocking</a:t>
            </a:r>
            <a:r>
              <a:rPr lang="en-US" baseline="0" dirty="0" smtClean="0"/>
              <a:t> </a:t>
            </a:r>
            <a:r>
              <a:rPr lang="en-US" baseline="0" dirty="0" err="1" smtClean="0"/>
              <a:t>ssl</a:t>
            </a:r>
            <a:r>
              <a:rPr lang="en-US" baseline="0" dirty="0" smtClean="0"/>
              <a:t> connections from </a:t>
            </a:r>
            <a:r>
              <a:rPr lang="en-US" dirty="0" smtClean="0"/>
              <a:t>your own system's proxy servers or virtual</a:t>
            </a:r>
            <a:r>
              <a:rPr lang="en-US" baseline="0" dirty="0" smtClean="0"/>
              <a:t> private networks</a:t>
            </a:r>
            <a:endParaRPr lang="en-US" dirty="0" smtClean="0"/>
          </a:p>
          <a:p>
            <a:pPr marL="171450" indent="-171450">
              <a:buFont typeface="Arial" panose="020B0604020202020204" pitchFamily="34" charset="0"/>
              <a:buChar char="•"/>
            </a:pPr>
            <a:r>
              <a:rPr lang="en-US" dirty="0" smtClean="0"/>
              <a:t>have</a:t>
            </a:r>
            <a:r>
              <a:rPr lang="en-US" baseline="0" dirty="0" smtClean="0"/>
              <a:t> </a:t>
            </a:r>
            <a:r>
              <a:rPr lang="en-US" dirty="0" smtClean="0"/>
              <a:t>a .chef directory,</a:t>
            </a:r>
            <a:r>
              <a:rPr lang="en-US" baseline="0" dirty="0" smtClean="0"/>
              <a:t> within the chef repository, </a:t>
            </a:r>
            <a:r>
              <a:rPr lang="en-US" dirty="0" smtClean="0"/>
              <a:t>which contains the knife configuration</a:t>
            </a:r>
            <a:r>
              <a:rPr lang="en-US" baseline="0" dirty="0" smtClean="0"/>
              <a:t> file (</a:t>
            </a:r>
            <a:r>
              <a:rPr lang="en-US" baseline="0" dirty="0" err="1" smtClean="0"/>
              <a:t>knife.rb</a:t>
            </a:r>
            <a:r>
              <a:rPr lang="en-US" baseline="0" dirty="0" smtClean="0"/>
              <a:t>), personal key, and organizational key</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this</a:t>
            </a:r>
            <a:r>
              <a:rPr lang="en-US" baseline="0" dirty="0" smtClean="0"/>
              <a:t> command </a:t>
            </a:r>
            <a:r>
              <a:rPr lang="en-US" dirty="0" smtClean="0"/>
              <a:t>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Berkshelf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Berkshelf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Berkshelf provides called 'upload'. Run</a:t>
            </a:r>
            <a:r>
              <a:rPr lang="en-US" baseline="0" dirty="0" smtClean="0"/>
              <a:t> the command </a:t>
            </a:r>
            <a:r>
              <a:rPr lang="en-US" dirty="0" smtClean="0"/>
              <a:t>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this command.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exercise is to show the value of using a Chef Server with regard to managing multiple systems. It can be done with the group, with individuals, or done in pairs.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t>
            </a:r>
            <a:r>
              <a:rPr lang="en-US" dirty="0" smtClean="0"/>
              <a:t>a lab,</a:t>
            </a:r>
            <a:r>
              <a:rPr lang="en-US" baseline="0" dirty="0" smtClean="0"/>
              <a:t> </a:t>
            </a:r>
            <a:r>
              <a:rPr lang="en-US" dirty="0" smtClean="0"/>
              <a:t>upload the remaining cookbooks within the cookbooks directory. After you have done that verify that the cookbooks have been uploaded.</a:t>
            </a:r>
          </a:p>
          <a:p>
            <a:endParaRPr lang="en-US" dirty="0" smtClean="0"/>
          </a:p>
          <a:p>
            <a:r>
              <a:rPr lang="en-US" dirty="0" smtClean="0"/>
              <a:t>Instructor Note: Allow 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Berkshelf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 application server, a database server, a </a:t>
            </a:r>
            <a:r>
              <a:rPr lang="en-US" baseline="0" dirty="0" smtClean="0"/>
              <a:t>load balancer, </a:t>
            </a:r>
            <a:r>
              <a:rPr lang="en-US" baseline="0" dirty="0" smtClean="0"/>
              <a:t>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the</a:t>
            </a:r>
            <a:r>
              <a:rPr lang="en-US" baseline="0" dirty="0" smtClean="0"/>
              <a:t> instance we used previously as a workstation now as </a:t>
            </a:r>
            <a:r>
              <a:rPr lang="en-US" dirty="0" smtClean="0"/>
              <a:t>a managed node. Return to the root</a:t>
            </a:r>
            <a:r>
              <a:rPr lang="en-US" baseline="0" dirty="0" smtClean="0"/>
              <a:t> of the chef repository.</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git to clone the repository from a common git repository.</a:t>
            </a:r>
            <a:r>
              <a:rPr lang="en-US" baseline="0" dirty="0" smtClean="0"/>
              <a:t> Another option is to </a:t>
            </a:r>
            <a:r>
              <a:rPr lang="en-US" dirty="0" smtClean="0"/>
              <a:t>archive</a:t>
            </a:r>
            <a:r>
              <a:rPr lang="en-US" baseline="0" dirty="0" smtClean="0"/>
              <a:t> </a:t>
            </a:r>
            <a:r>
              <a:rPr lang="en-US" dirty="0" smtClean="0"/>
              <a:t>the cookbook and then using SCP to copy over the contents. A</a:t>
            </a:r>
            <a:r>
              <a:rPr lang="en-US" baseline="0" dirty="0" smtClean="0"/>
              <a:t> third might be to mount a file share. There are a myriad ways to transfer the cookbooks to the new instance.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a:t>
            </a:r>
            <a:r>
              <a:rPr lang="en-US" dirty="0" smtClean="0"/>
              <a:t>load balancer.</a:t>
            </a:r>
            <a:endParaRPr lang="en-US" dirty="0" smtClean="0"/>
          </a:p>
          <a:p>
            <a:endParaRPr lang="en-US" dirty="0" smtClean="0"/>
          </a:p>
          <a:p>
            <a:r>
              <a:rPr lang="en-US" dirty="0" smtClean="0"/>
              <a:t>A </a:t>
            </a:r>
            <a:r>
              <a:rPr lang="en-US" dirty="0" smtClean="0"/>
              <a:t>load balancer allows </a:t>
            </a:r>
            <a:r>
              <a:rPr lang="en-US" dirty="0" smtClean="0"/>
              <a:t>us to receive incoming requests and forward those requests to other nodes. A </a:t>
            </a:r>
            <a:r>
              <a:rPr lang="en-US" dirty="0" smtClean="0"/>
              <a:t>load balancer allows </a:t>
            </a:r>
            <a:r>
              <a:rPr lang="en-US" dirty="0" smtClean="0"/>
              <a:t>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a:t>
            </a:r>
            <a:r>
              <a:rPr lang="en-US" dirty="0" smtClean="0"/>
              <a:t>load balancer</a:t>
            </a:r>
            <a:r>
              <a:rPr lang="en-US" baseline="0" dirty="0" smtClean="0"/>
              <a:t>.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a:t>
            </a:r>
            <a:r>
              <a:rPr lang="en-US" dirty="0" smtClean="0"/>
              <a:t>load balancer that </a:t>
            </a:r>
            <a:r>
              <a:rPr lang="en-US" dirty="0" smtClean="0"/>
              <a:t>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a:t>
            </a:r>
            <a:r>
              <a:rPr lang="en-US" dirty="0" smtClean="0"/>
              <a:t>load balancer to </a:t>
            </a:r>
            <a:r>
              <a:rPr lang="en-US" dirty="0" smtClean="0"/>
              <a:t>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you tackle installing, configuring, or running a </a:t>
            </a:r>
            <a:r>
              <a:rPr lang="en-US" dirty="0" smtClean="0"/>
              <a:t>load balancer or </a:t>
            </a:r>
            <a:r>
              <a:rPr lang="en-US" dirty="0" smtClean="0"/>
              <a:t>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r>
              <a:rPr lang="en-US" dirty="0" smtClean="0"/>
              <a:t>Instructor Note: The left side is setting up a new web server that is like the one they created yesterday.</a:t>
            </a:r>
            <a:r>
              <a:rPr lang="en-US" baseline="0" dirty="0" smtClean="0"/>
              <a:t> The right is new work that the learner will be accomplishing today</a:t>
            </a:r>
            <a:r>
              <a:rPr lang="en-US" baseline="0" dirty="0" smtClean="0"/>
              <a:t>. Note that the haproxy is actually a load balancer.</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115705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6420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1019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254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08429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63226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439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21626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081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3180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7481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13633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801" r:id="rId13"/>
    <p:sldLayoutId id="2147483802"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26.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5368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838" y="5748562"/>
            <a:ext cx="1336526"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Load Balancer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 name="Picture 26"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13969255" y="5920627"/>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885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0" lvl="1" algn="ctr"/>
            <a:r>
              <a:rPr lang="en-US" dirty="0" smtClean="0"/>
              <a:t>Open Source</a:t>
            </a:r>
          </a:p>
          <a:p>
            <a:pPr marL="0"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endParaRPr lang="en-US" b="1" dirty="0" smtClean="0"/>
          </a:p>
          <a:p>
            <a:pPr marL="0" lvl="1" algn="ctr"/>
            <a:r>
              <a:rPr lang="en-US" b="1" dirty="0" smtClean="0"/>
              <a:t>Chef Server </a:t>
            </a:r>
          </a:p>
          <a:p>
            <a:pPr marL="0" lvl="1" algn="ctr"/>
            <a:r>
              <a:rPr lang="en-US" dirty="0" smtClean="0"/>
              <a:t>(Support + Premium Features)</a:t>
            </a:r>
          </a:p>
        </p:txBody>
      </p:sp>
      <p:sp>
        <p:nvSpPr>
          <p:cNvPr id="28" name="Text Placeholder 4"/>
          <p:cNvSpPr txBox="1">
            <a:spLocks/>
          </p:cNvSpPr>
          <p:nvPr/>
        </p:nvSpPr>
        <p:spPr bwMode="white">
          <a:xfrm>
            <a:off x="10000621" y="1805064"/>
            <a:ext cx="4689249"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a:r>
              <a:rPr lang="en-US" dirty="0" smtClean="0"/>
              <a:t>Multi-tenant</a:t>
            </a:r>
          </a:p>
          <a:p>
            <a:pPr marL="0" lvl="1" algn="ctr"/>
            <a:r>
              <a:rPr lang="en-US" b="1" dirty="0" smtClean="0"/>
              <a:t>Hosted Chef Server</a:t>
            </a:r>
          </a:p>
        </p:txBody>
      </p:sp>
    </p:spTree>
    <p:extLst>
      <p:ext uri="{BB962C8B-B14F-4D97-AF65-F5344CB8AC3E}">
        <p14:creationId xmlns:p14="http://schemas.microsoft.com/office/powerpoint/2010/main" val="14304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29448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smtClean="0">
                <a:hlinkClick r:id="rId3" tooltip="https://www.chef.io/chef/"/>
              </a:rPr>
              <a:t>https://www.chef.io</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smtClean="0"/>
              <a:t>.</a:t>
            </a:r>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19671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190483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22952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51703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28962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337218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165644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sz="3200" dirty="0" smtClean="0"/>
              <a:t>Connect your local </a:t>
            </a:r>
            <a:r>
              <a:rPr lang="en-US" sz="3200" dirty="0"/>
              <a:t>workstation (laptop) to a Chef </a:t>
            </a:r>
            <a:r>
              <a:rPr lang="en-US" sz="3200" dirty="0" smtClean="0"/>
              <a:t>Server</a:t>
            </a:r>
          </a:p>
          <a:p>
            <a:pPr marL="918610" lvl="1" indent="-609585">
              <a:buFont typeface="Wingdings" panose="05000000000000000000" pitchFamily="2" charset="2"/>
              <a:buChar char="Ø"/>
            </a:pPr>
            <a:r>
              <a:rPr lang="en-US" sz="3200" dirty="0" smtClean="0"/>
              <a:t>Upload </a:t>
            </a:r>
            <a:r>
              <a:rPr lang="en-US" sz="3200" dirty="0"/>
              <a:t>cookbooks to a Chef </a:t>
            </a:r>
            <a:r>
              <a:rPr lang="en-US" sz="3200" dirty="0" smtClean="0"/>
              <a:t>Server</a:t>
            </a:r>
          </a:p>
          <a:p>
            <a:pPr marL="918610" lvl="1" indent="-609585">
              <a:buFont typeface="Wingdings" panose="05000000000000000000" pitchFamily="2" charset="2"/>
              <a:buChar char="Ø"/>
            </a:pPr>
            <a:r>
              <a:rPr lang="en-US" sz="3200" dirty="0" smtClean="0"/>
              <a:t>Bootstrap </a:t>
            </a:r>
            <a:r>
              <a:rPr lang="en-US" sz="3200" dirty="0"/>
              <a:t>a </a:t>
            </a:r>
            <a:r>
              <a:rPr lang="en-US" sz="3200" dirty="0" smtClean="0"/>
              <a:t>node</a:t>
            </a:r>
          </a:p>
          <a:p>
            <a:pPr marL="918610" lvl="1" indent="-609585">
              <a:buFont typeface="Wingdings" panose="05000000000000000000" pitchFamily="2" charset="2"/>
              <a:buChar char="Ø"/>
            </a:pPr>
            <a:r>
              <a:rPr lang="en-US" sz="3200" dirty="0" smtClean="0"/>
              <a:t>Manage </a:t>
            </a:r>
            <a:r>
              <a:rPr lang="en-US" sz="3200" dirty="0"/>
              <a:t>a node via a Chef </a:t>
            </a:r>
            <a:r>
              <a:rPr lang="en-US" sz="3200" dirty="0" smtClean="0"/>
              <a:t>Server</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4840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99629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16034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412174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197698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802596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961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30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18423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8419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0427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82018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2118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7653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86392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520101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sz="2050" dirty="0"/>
              <a:t>Commands:</a:t>
            </a:r>
          </a:p>
          <a:p>
            <a:r>
              <a:rPr lang="en-US" sz="2050" dirty="0"/>
              <a:t>  berks apply ENVIRONMENT     # Apply version locks from </a:t>
            </a:r>
            <a:r>
              <a:rPr lang="en-US" sz="2050" dirty="0" err="1"/>
              <a:t>Berksfile.lock</a:t>
            </a:r>
            <a:r>
              <a:rPr lang="en-US" sz="2050" dirty="0"/>
              <a:t> to a Chef environment</a:t>
            </a:r>
          </a:p>
          <a:p>
            <a:r>
              <a:rPr lang="en-US" sz="2050" dirty="0"/>
              <a:t>  berks contingent COOKBOOK   # List all cookbooks that depend on the given cookbook in </a:t>
            </a:r>
            <a:r>
              <a:rPr lang="en-US" sz="2050" dirty="0" smtClean="0"/>
              <a:t>your</a:t>
            </a:r>
            <a:endParaRPr lang="en-US" sz="2050" dirty="0"/>
          </a:p>
          <a:p>
            <a:r>
              <a:rPr lang="en-US" sz="2050" dirty="0"/>
              <a:t>  berks cookbook NAME [PATH]  # Create a skeleton for a new cookbook</a:t>
            </a:r>
          </a:p>
          <a:p>
            <a:r>
              <a:rPr lang="en-US" sz="2050" dirty="0"/>
              <a:t>  berks help [COMMAND]        # Describe available commands or one specific command</a:t>
            </a:r>
          </a:p>
          <a:p>
            <a:r>
              <a:rPr lang="en-US" sz="2050" dirty="0"/>
              <a:t>  berks info [COOKBOOK]       # Display name, author, copyright, and dependency </a:t>
            </a:r>
            <a:r>
              <a:rPr lang="en-US" sz="2050" dirty="0" smtClean="0"/>
              <a:t>information</a:t>
            </a:r>
            <a:endParaRPr lang="en-US" sz="2050" dirty="0"/>
          </a:p>
          <a:p>
            <a:r>
              <a:rPr lang="en-US" sz="2050" dirty="0"/>
              <a:t>  berks </a:t>
            </a:r>
            <a:r>
              <a:rPr lang="en-US" sz="2050" dirty="0" err="1"/>
              <a:t>init</a:t>
            </a:r>
            <a:r>
              <a:rPr lang="en-US" sz="2050" dirty="0"/>
              <a:t> [PATH]           # Initialize </a:t>
            </a:r>
            <a:r>
              <a:rPr lang="en-US" sz="2050" dirty="0" err="1"/>
              <a:t>Berkshelf</a:t>
            </a:r>
            <a:r>
              <a:rPr lang="en-US" sz="2050" dirty="0"/>
              <a:t> in the given directory</a:t>
            </a:r>
          </a:p>
          <a:p>
            <a:r>
              <a:rPr lang="en-US" sz="2050" dirty="0"/>
              <a:t>  berks install               # Install the cookbooks specified in the </a:t>
            </a:r>
            <a:r>
              <a:rPr lang="en-US" sz="2050" dirty="0" err="1"/>
              <a:t>Berksfile</a:t>
            </a:r>
            <a:endParaRPr lang="en-US" sz="2050" dirty="0"/>
          </a:p>
          <a:p>
            <a:r>
              <a:rPr lang="en-US" sz="2050" dirty="0"/>
              <a:t>  berks list                  # List cookbooks and their dependencies specified by </a:t>
            </a:r>
            <a:r>
              <a:rPr lang="en-US" sz="2050" dirty="0" smtClean="0"/>
              <a:t>your</a:t>
            </a:r>
            <a:endParaRPr lang="en-US" sz="2050" dirty="0"/>
          </a:p>
          <a:p>
            <a:r>
              <a:rPr lang="en-US" sz="2050" dirty="0"/>
              <a:t>  berks outdated [COOKBOOKS]  # List dependencies that have new versions available </a:t>
            </a:r>
            <a:r>
              <a:rPr lang="en-US" sz="2050" dirty="0" smtClean="0"/>
              <a:t>that</a:t>
            </a:r>
            <a:endParaRPr lang="en-US" sz="2050" dirty="0"/>
          </a:p>
          <a:p>
            <a:r>
              <a:rPr lang="en-US" sz="2050" dirty="0"/>
              <a:t>  berks package [PATH]        # Vendor and archive the dependencies of a </a:t>
            </a:r>
            <a:r>
              <a:rPr lang="en-US" sz="2050" dirty="0" err="1"/>
              <a:t>Berksfile</a:t>
            </a:r>
            <a:endParaRPr lang="en-US" sz="2050" dirty="0"/>
          </a:p>
          <a:p>
            <a:r>
              <a:rPr lang="en-US" sz="2050" dirty="0"/>
              <a:t>  berks search NAME           # Search the remote source for cookbooks matching the </a:t>
            </a:r>
            <a:r>
              <a:rPr lang="en-US" sz="2050" dirty="0" smtClean="0"/>
              <a:t>partial</a:t>
            </a:r>
            <a:endParaRPr lang="en-US" sz="2050"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76953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6853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sz="2300" dirty="0"/>
              <a:t>drwxr-xr-x 7 chef chef 4096 Aug 27 18:44 .</a:t>
            </a:r>
          </a:p>
          <a:p>
            <a:r>
              <a:rPr lang="en-US" sz="2300" dirty="0"/>
              <a:t>drwxr-xr-x 4 chef chef 4096 Aug 27 16:17 ..</a:t>
            </a:r>
          </a:p>
          <a:p>
            <a:r>
              <a:rPr lang="en-US" sz="2300" dirty="0"/>
              <a:t>drwxr-xr-x 8 chef chef 4096 Aug 27 16:07 .git</a:t>
            </a:r>
          </a:p>
          <a:p>
            <a:r>
              <a:rPr lang="en-US" sz="2300" dirty="0"/>
              <a:t>-rw-r--r-- 1 chef chef  126 Aug 27 15:46 .gitignore</a:t>
            </a:r>
          </a:p>
          <a:p>
            <a:r>
              <a:rPr lang="en-US" sz="2300" dirty="0"/>
              <a:t>drwxr-xr-x 3 chef chef 4096 Aug 27 18:45 .kitchen</a:t>
            </a:r>
          </a:p>
          <a:p>
            <a:r>
              <a:rPr lang="en-US" sz="2300" dirty="0"/>
              <a:t>-rw-r--r-- 1 chef chef  183 Aug 27 18:44 .kitchen.yml</a:t>
            </a:r>
          </a:p>
          <a:p>
            <a:r>
              <a:rPr lang="en-US" sz="2300" dirty="0"/>
              <a:t>-rw-r--r-- 1 chef chef   47 Aug 27 15:46 Berksfile</a:t>
            </a:r>
          </a:p>
          <a:p>
            <a:r>
              <a:rPr lang="en-US" sz="2300" dirty="0"/>
              <a:t>-rw------- 1 chef chef   77 Aug 27 18:45 Berksfile.lock</a:t>
            </a:r>
          </a:p>
          <a:p>
            <a:r>
              <a:rPr lang="en-US" sz="2300" dirty="0"/>
              <a:t>-rw-r--r-- 1 chef chef   54 Aug 27 15:46 README.md</a:t>
            </a:r>
          </a:p>
          <a:p>
            <a:r>
              <a:rPr lang="en-US" sz="2300" dirty="0"/>
              <a:t>-rw-r--r-- 1 chef chef  974 Aug 27 15:46 chefignore</a:t>
            </a:r>
          </a:p>
          <a:p>
            <a:r>
              <a:rPr lang="en-US" sz="2300" dirty="0"/>
              <a:t>-rw-r--r-- 1 chef chef  198 Aug 27 15:46 metadata.rb</a:t>
            </a:r>
          </a:p>
          <a:p>
            <a:r>
              <a:rPr lang="en-US" sz="2300" dirty="0"/>
              <a:t>drwxr-xr-x 2 chef chef 4096 Aug 27 16:34 </a:t>
            </a:r>
            <a:r>
              <a:rPr lang="en-US" sz="2300" dirty="0" smtClean="0"/>
              <a:t>recipes</a:t>
            </a:r>
            <a:endParaRPr lang="en-US" sz="2300"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sz="3600" dirty="0" smtClean="0"/>
              <a:t>$ ls -al (or ls -Force if using </a:t>
            </a:r>
            <a:r>
              <a:rPr lang="en-US" sz="3600" dirty="0" err="1" smtClean="0"/>
              <a:t>Powershell</a:t>
            </a:r>
            <a:r>
              <a:rPr lang="en-US" sz="3600" dirty="0" smtClean="0"/>
              <a:t>)</a:t>
            </a:r>
            <a:endParaRPr lang="en-US" sz="36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23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453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20861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7653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501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all cookbooks are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56596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06641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54664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52256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2283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29206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953820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975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931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78295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706599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sz="2200" dirty="0"/>
              <a:t>knife bootstrap FQDN (options)</a:t>
            </a:r>
          </a:p>
          <a:p>
            <a:r>
              <a:rPr lang="en-US" sz="2200" dirty="0"/>
              <a:t>        --bootstrap-curl-options OPTIONS</a:t>
            </a:r>
          </a:p>
          <a:p>
            <a:r>
              <a:rPr lang="en-US" sz="2200" dirty="0"/>
              <a:t>                                     Add options to curl when install chef-client</a:t>
            </a:r>
          </a:p>
          <a:p>
            <a:r>
              <a:rPr lang="en-US" sz="2200" dirty="0"/>
              <a:t>        --bootstrap-install-command COMMANDS</a:t>
            </a:r>
          </a:p>
          <a:p>
            <a:r>
              <a:rPr lang="en-US" sz="2200" dirty="0"/>
              <a:t>                                     Custom command to install chef-client</a:t>
            </a:r>
          </a:p>
          <a:p>
            <a:r>
              <a:rPr lang="en-US" sz="2200" dirty="0"/>
              <a:t>        --bootstrap-no-proxy [NO_PROXY_URL|NO_PROXY_IP]</a:t>
            </a:r>
          </a:p>
          <a:p>
            <a:r>
              <a:rPr lang="en-US" sz="2200" dirty="0"/>
              <a:t>                                     Do not proxy locations for the node being bootstrapped; this option is used </a:t>
            </a:r>
            <a:r>
              <a:rPr lang="en-US" sz="2200" dirty="0" err="1"/>
              <a:t>interna</a:t>
            </a:r>
            <a:endParaRPr lang="en-US" sz="2200" dirty="0"/>
          </a:p>
          <a:p>
            <a:r>
              <a:rPr lang="en-US" sz="2200" dirty="0" err="1"/>
              <a:t>lly</a:t>
            </a:r>
            <a:r>
              <a:rPr lang="en-US" sz="2200" dirty="0"/>
              <a:t> by </a:t>
            </a:r>
            <a:r>
              <a:rPr lang="en-US" sz="2200" dirty="0" err="1"/>
              <a:t>Opscode</a:t>
            </a:r>
            <a:endParaRPr lang="en-US" sz="2200" dirty="0"/>
          </a:p>
          <a:p>
            <a:r>
              <a:rPr lang="en-US" sz="2200" dirty="0"/>
              <a:t>        --bootstrap-proxy PROXY_URL  The proxy server for the node being bootstrapped</a:t>
            </a:r>
          </a:p>
          <a:p>
            <a:r>
              <a:rPr lang="en-US" sz="2200" dirty="0"/>
              <a:t>    -t TEMPLATE,                     Bootstrap Chef using a built-in or custom template. Set to the full path of an </a:t>
            </a:r>
            <a:r>
              <a:rPr lang="en-US" sz="2200" dirty="0" err="1"/>
              <a:t>erb</a:t>
            </a:r>
            <a:endParaRPr lang="en-US" sz="2200" dirty="0"/>
          </a:p>
          <a:p>
            <a:r>
              <a:rPr lang="en-US" sz="2200" dirty="0"/>
              <a:t>template or use one of the built-in </a:t>
            </a:r>
            <a:r>
              <a:rPr lang="en-US" sz="2200" dirty="0" smtClean="0"/>
              <a:t>templates.</a:t>
            </a:r>
            <a:endParaRPr lang="en-US" dirty="0"/>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9344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Creating new client for node1</a:t>
            </a:r>
          </a:p>
          <a:p>
            <a:r>
              <a:rPr lang="en-US" sz="2200" dirty="0"/>
              <a:t>Creating new node for node1</a:t>
            </a:r>
          </a:p>
          <a:p>
            <a:r>
              <a:rPr lang="en-US" sz="2200" dirty="0"/>
              <a:t>Connecting to ec2-54-175-46-24.compute-1.amazonaws.com</a:t>
            </a:r>
          </a:p>
          <a:p>
            <a:r>
              <a:rPr lang="en-US" sz="2200" dirty="0"/>
              <a:t>ec2-54-175-46-24.compute-1.amazonaws.com Starting first Chef Client run...</a:t>
            </a:r>
          </a:p>
          <a:p>
            <a:r>
              <a:rPr lang="en-US" sz="2200" dirty="0"/>
              <a:t>ec2-54-175-46-24.compute-1.amazonaws.com Starting Chef Client, version 12.3.0</a:t>
            </a:r>
          </a:p>
          <a:p>
            <a:r>
              <a:rPr lang="en-US" sz="2200" dirty="0"/>
              <a:t>ec2-54-175-46-24.compute-1.amazonaws.com resolving cookbooks for run list: []</a:t>
            </a:r>
          </a:p>
          <a:p>
            <a:r>
              <a:rPr lang="en-US" sz="2200" dirty="0"/>
              <a:t>ec2-54-175-46-24.compute-1.amazonaws.com Synchronizing Cookbooks:</a:t>
            </a:r>
          </a:p>
          <a:p>
            <a:r>
              <a:rPr lang="en-US" sz="2200" dirty="0"/>
              <a:t>ec2-54-175-46-24.compute-1.amazonaws.com Compiling Cookbooks...</a:t>
            </a:r>
          </a:p>
          <a:p>
            <a:r>
              <a:rPr lang="en-US" sz="2200" dirty="0"/>
              <a:t>ec2-54-175-46-24.compute-1.amazonaws.com [2015-09-16T16:51:21+00:00] WARN: Node node1 has an empty run list.</a:t>
            </a:r>
          </a:p>
          <a:p>
            <a:r>
              <a:rPr lang="en-US" sz="2200" dirty="0"/>
              <a:t>ec2-54-175-46-24.compute-1.amazonaws.com Converging 0 resources</a:t>
            </a:r>
          </a:p>
          <a:p>
            <a:r>
              <a:rPr lang="en-US" sz="2200" dirty="0"/>
              <a:t>ec2-54-175-46-24.compute-1.amazonaws.com</a:t>
            </a:r>
          </a:p>
          <a:p>
            <a:r>
              <a:rPr lang="en-US" sz="2200" dirty="0"/>
              <a:t>ec2-54-175-46-24.compute-1.amazonaws.com Running handlers</a:t>
            </a:r>
            <a:r>
              <a:rPr lang="en-US" sz="2200" dirty="0" smtClean="0"/>
              <a:t>:</a:t>
            </a:r>
            <a:endParaRPr lang="en-US" sz="2200"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sz="3200" dirty="0" smtClean="0"/>
              <a:t>$ knife bootstrap FQDN -x USER -P PWD --sudo -N node1</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9791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16442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67318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85910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33972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385862"/>
          </a:xfrm>
        </p:spPr>
        <p:txBody>
          <a:bodyPr/>
          <a:lstStyle/>
          <a:p>
            <a:r>
              <a:rPr lang="en-US" dirty="0" smtClean="0"/>
              <a:t>What is the benefit of storing cookbooks in a central repository?</a:t>
            </a:r>
          </a:p>
          <a:p>
            <a:endParaRPr lang="en-US" dirty="0"/>
          </a:p>
          <a:p>
            <a:r>
              <a:rPr lang="en-US" dirty="0" smtClean="0"/>
              <a:t>What is the primary tool for communicating with the Chef Server?</a:t>
            </a:r>
          </a:p>
          <a:p>
            <a:endParaRPr lang="en-US" dirty="0"/>
          </a:p>
          <a:p>
            <a:r>
              <a:rPr lang="en-US" dirty="0" smtClean="0"/>
              <a:t>How did you add a node </a:t>
            </a:r>
            <a:r>
              <a:rPr lang="en-US" smtClean="0"/>
              <a:t>to </a:t>
            </a:r>
            <a:r>
              <a:rPr lang="en-US"/>
              <a:t>y</a:t>
            </a:r>
            <a:r>
              <a:rPr lang="en-US" smtClean="0"/>
              <a:t>our </a:t>
            </a:r>
            <a:r>
              <a:rPr lang="en-US" dirty="0" smtClean="0"/>
              <a:t>organization?</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7822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3877862"/>
          </a:xfrm>
        </p:spPr>
        <p:txBody>
          <a:bodyPr/>
          <a:lstStyle/>
          <a:p>
            <a:r>
              <a:rPr lang="en-US" dirty="0" smtClean="0"/>
              <a:t>What questions can you help you answer?</a:t>
            </a:r>
          </a:p>
          <a:p>
            <a:endParaRPr lang="en-US" dirty="0"/>
          </a:p>
          <a:p>
            <a:pPr marL="571500" indent="-571500">
              <a:buFont typeface="Arial"/>
              <a:buChar char="•"/>
            </a:pPr>
            <a:r>
              <a:rPr lang="en-US" dirty="0" smtClean="0"/>
              <a:t>Chef Server</a:t>
            </a:r>
          </a:p>
          <a:p>
            <a:pPr marL="571500" indent="-571500">
              <a:buFont typeface="Arial"/>
              <a:buChar char="•"/>
            </a:pPr>
            <a:r>
              <a:rPr lang="en-US" dirty="0" smtClean="0"/>
              <a:t>Managed Chef</a:t>
            </a:r>
          </a:p>
          <a:p>
            <a:pPr marL="571500" indent="-571500">
              <a:buFont typeface="Arial"/>
              <a:buChar char="•"/>
            </a:pPr>
            <a:r>
              <a:rPr lang="en-US" dirty="0" smtClean="0"/>
              <a:t>Berkshelf</a:t>
            </a:r>
          </a:p>
          <a:p>
            <a:pPr marL="571500" indent="-571500">
              <a:buFont typeface="Arial"/>
              <a:buChar char="•"/>
            </a:pPr>
            <a:r>
              <a:rPr lang="en-US" dirty="0" smtClean="0"/>
              <a:t>Bootstrapping Nodes</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75197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378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838" y="5378911"/>
            <a:ext cx="1336526"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1638" y="5531311"/>
            <a:ext cx="1336526"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xmlns="">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4239990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a:t>
            </a:r>
            <a:r>
              <a:rPr lang="en-US" dirty="0"/>
              <a:t>l</a:t>
            </a:r>
            <a:r>
              <a:rPr lang="en-US" dirty="0" smtClean="0"/>
              <a:t>oad </a:t>
            </a:r>
            <a:r>
              <a:rPr lang="en-US" dirty="0"/>
              <a:t>b</a:t>
            </a:r>
            <a:r>
              <a:rPr lang="en-US" dirty="0" smtClean="0"/>
              <a:t>alancer can </a:t>
            </a:r>
            <a:r>
              <a:rPr lang="en-US" dirty="0" smtClean="0"/>
              <a:t>forward incoming user web 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36258"/>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r>
              <a:rPr lang="en-US" sz="3400" b="1" dirty="0" smtClean="0"/>
              <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2225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a:t>
            </a:r>
            <a:r>
              <a:rPr lang="en-US" dirty="0" smtClean="0"/>
              <a:t>load balancer </a:t>
            </a:r>
            <a:r>
              <a:rPr lang="en-US" dirty="0"/>
              <a:t>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0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Load Balancer</a:t>
            </a:r>
            <a:br>
              <a:rPr lang="en-US" sz="3400" b="1" dirty="0" smtClean="0"/>
            </a:br>
            <a:r>
              <a:rPr lang="en-US" sz="3400" b="1" dirty="0" smtClean="0"/>
              <a:t>(New</a:t>
            </a:r>
            <a:r>
              <a:rPr lang="en-US" sz="3400" b="1" dirty="0" smtClean="0"/>
              <a:t>)</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pic>
        <p:nvPicPr>
          <p:cNvPr id="16" name="Picture 15" descr="http://www.clipartpal.com/_thumbs/pd/computer/hardware/server_1234.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9474497" y="4523734"/>
            <a:ext cx="1387549" cy="140156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3304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Steps to Set </a:t>
            </a:r>
            <a:r>
              <a:rPr lang="en-US" dirty="0"/>
              <a:t>u</a:t>
            </a:r>
            <a:r>
              <a:rPr lang="en-US" dirty="0" smtClean="0"/>
              <a:t>p </a:t>
            </a:r>
            <a:r>
              <a:rPr lang="en-US" dirty="0" smtClean="0"/>
              <a:t>Load Balancer </a:t>
            </a:r>
            <a:r>
              <a:rPr lang="en-US" dirty="0" smtClean="0"/>
              <a:t>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74345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Load Balancer</a:t>
            </a:r>
            <a:endParaRPr lang="en-US" b="1" dirty="0" smtClean="0"/>
          </a:p>
          <a:p>
            <a:pPr marL="1051975" lvl="1" indent="-742950">
              <a:buAutoNum type="arabicPeriod"/>
            </a:pPr>
            <a:r>
              <a:rPr lang="en-US" dirty="0" smtClean="0"/>
              <a:t>Create the </a:t>
            </a:r>
            <a:r>
              <a:rPr lang="en-US" dirty="0" smtClean="0"/>
              <a:t>haproxy (load balancer) cookbook</a:t>
            </a:r>
            <a:endParaRPr lang="en-US" dirty="0" smtClean="0"/>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a:t>
            </a:r>
            <a:r>
              <a:rPr lang="en-US" dirty="0" smtClean="0"/>
              <a:t>haproxy cookbook</a:t>
            </a:r>
            <a:endParaRPr lang="en-US" dirty="0" smtClean="0"/>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74345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21249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16354</TotalTime>
  <Words>5730</Words>
  <Application>Microsoft Office PowerPoint</Application>
  <PresentationFormat>Custom</PresentationFormat>
  <Paragraphs>794</Paragraphs>
  <Slides>58</Slides>
  <Notes>57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Courier New</vt:lpstr>
      <vt:lpstr>Gill Sans MT</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Load Balancer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2118</cp:revision>
  <cp:lastPrinted>2015-02-07T23:49:10Z</cp:lastPrinted>
  <dcterms:created xsi:type="dcterms:W3CDTF">2012-09-13T17:36:07Z</dcterms:created>
  <dcterms:modified xsi:type="dcterms:W3CDTF">2015-11-04T18:20:30Z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